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85" r:id="rId4"/>
    <p:sldId id="258" r:id="rId5"/>
    <p:sldId id="287" r:id="rId6"/>
    <p:sldId id="290" r:id="rId7"/>
    <p:sldId id="288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057F"/>
    <a:srgbClr val="440F85"/>
    <a:srgbClr val="8002CE"/>
    <a:srgbClr val="9E04FC"/>
    <a:srgbClr val="36046B"/>
    <a:srgbClr val="A800A0"/>
    <a:srgbClr val="260556"/>
    <a:srgbClr val="360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28" autoAdjust="0"/>
    <p:restoredTop sz="94660"/>
  </p:normalViewPr>
  <p:slideViewPr>
    <p:cSldViewPr snapToGrid="0">
      <p:cViewPr>
        <p:scale>
          <a:sx n="100" d="100"/>
          <a:sy n="100" d="100"/>
        </p:scale>
        <p:origin x="-326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F31FB-8CE9-46B8-8D2A-683C0F06A43D}" type="datetimeFigureOut">
              <a:rPr lang="ru-RU" smtClean="0"/>
              <a:t>04.05.2023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5894A-AC83-48E3-8062-66CDCAD883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646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EB68-4D93-4B8D-9CBD-40F5095B6EF3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19C0-4C7C-4F85-AE18-B4A8E48E8B5A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609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BEE7-E52E-4CFE-8C6B-E57355D53DD9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53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54F4-6F44-43EE-8D36-F69CFF66215A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87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844FC-01D3-4F6B-A12F-29F9E1186B03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74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0A46-0873-4329-8149-A8F50CD64F9F}" type="datetime1">
              <a:rPr lang="ru-RU" smtClean="0"/>
              <a:t>04.05.2023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59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F2DE-80E3-49EC-9A0E-74795B19A338}" type="datetime1">
              <a:rPr lang="ru-RU" smtClean="0"/>
              <a:t>04.05.2023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47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261F3-4CE6-494F-AD9A-E688848B6B03}" type="datetime1">
              <a:rPr lang="ru-RU" smtClean="0"/>
              <a:t>04.05.2023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98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6EDD-6109-4388-91BA-8D69A707F5F8}" type="datetime1">
              <a:rPr lang="ru-RU" smtClean="0"/>
              <a:t>04.05.2023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81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F8ED-90D1-4FF5-BC91-A95EB048BF75}" type="datetime1">
              <a:rPr lang="ru-RU" smtClean="0"/>
              <a:t>04.05.2023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42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5CC8-1008-43CD-A115-159EC3DCB82D}" type="datetime1">
              <a:rPr lang="ru-RU" smtClean="0"/>
              <a:t>04.05.2023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92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9728C-5A56-4217-97C2-3C20DE9B9956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854ED-6D75-4BFF-925F-BD7D3F6597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01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260556"/>
            </a:gs>
            <a:gs pos="90000">
              <a:srgbClr val="36065C"/>
            </a:gs>
            <a:gs pos="0">
              <a:srgbClr val="8002CE"/>
            </a:gs>
            <a:gs pos="50000">
              <a:srgbClr val="440F85"/>
            </a:gs>
            <a:gs pos="41000">
              <a:srgbClr val="260556"/>
            </a:gs>
            <a:gs pos="100000">
              <a:srgbClr val="440F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356E9-96E1-451A-B810-062B48056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1" t="9629" r="3615" b="7902"/>
          <a:stretch/>
        </p:blipFill>
        <p:spPr>
          <a:xfrm>
            <a:off x="6417254" y="2655158"/>
            <a:ext cx="2726746" cy="248834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0E3DF-1143-4C41-A50B-56C5D7E5D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83" y="1963946"/>
            <a:ext cx="6714868" cy="10487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курсовой работы: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и исследование стеганографического</a:t>
            </a:r>
            <a:br>
              <a:rPr lang="ru-RU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для аудио контейнеров»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9B0FA0-FF59-42C1-88AC-17F692B86B14}"/>
              </a:ext>
            </a:extLst>
          </p:cNvPr>
          <p:cNvSpPr txBox="1">
            <a:spLocks/>
          </p:cNvSpPr>
          <p:nvPr/>
        </p:nvSpPr>
        <p:spPr>
          <a:xfrm>
            <a:off x="3348027" y="3529489"/>
            <a:ext cx="3360009" cy="1401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Подготовила:</a:t>
            </a:r>
          </a:p>
          <a:p>
            <a:pPr algn="l">
              <a:lnSpc>
                <a:spcPct val="100000"/>
              </a:lnSpc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курса 1 группы</a:t>
            </a:r>
          </a:p>
          <a:p>
            <a:pPr algn="l">
              <a:lnSpc>
                <a:spcPct val="100000"/>
              </a:lnSpc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Кашперко Василиса Сергеевна 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Савельева Маргарита Геннадьевна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531E44C-F84D-497E-8147-4BA1D725EFB5}"/>
              </a:ext>
            </a:extLst>
          </p:cNvPr>
          <p:cNvSpPr/>
          <p:nvPr/>
        </p:nvSpPr>
        <p:spPr>
          <a:xfrm>
            <a:off x="70883" y="212600"/>
            <a:ext cx="6714868" cy="1600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«БЕЛОРУССКИЙ ГОСУДАРСТВЕННЫЙ ТЕХНОЛОГИЧЕСКИЙ УНИВЕРСИТЕТ»</a:t>
            </a:r>
            <a:b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систем и технологий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Специальность 1-40 05 01 Информационные системы и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1636258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 к атакам и стегоанализу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401F-2D43-495E-A3A0-033045B49744}"/>
              </a:ext>
            </a:extLst>
          </p:cNvPr>
          <p:cNvSpPr txBox="1"/>
          <p:nvPr/>
        </p:nvSpPr>
        <p:spPr>
          <a:xfrm>
            <a:off x="8567226" y="45245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7EC074A-1B93-4A7F-9C28-7AB85E6F5865}"/>
              </a:ext>
            </a:extLst>
          </p:cNvPr>
          <p:cNvSpPr/>
          <p:nvPr/>
        </p:nvSpPr>
        <p:spPr>
          <a:xfrm>
            <a:off x="1792937" y="4534950"/>
            <a:ext cx="5558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Расшифрование при вводе неправильного ключа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93818E-A346-4AF6-84A2-B5544951D7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8313" y="935250"/>
            <a:ext cx="5107371" cy="3565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212149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программного средства</a:t>
            </a:r>
          </a:p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программного средства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401F-2D43-495E-A3A0-033045B49744}"/>
              </a:ext>
            </a:extLst>
          </p:cNvPr>
          <p:cNvSpPr txBox="1"/>
          <p:nvPr/>
        </p:nvSpPr>
        <p:spPr>
          <a:xfrm>
            <a:off x="8567226" y="4524546"/>
            <a:ext cx="523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Microsoft Visual Studio — Википедия">
            <a:extLst>
              <a:ext uri="{FF2B5EF4-FFF2-40B4-BE49-F238E27FC236}">
                <a16:creationId xmlns:a16="http://schemas.microsoft.com/office/drawing/2014/main" id="{E4936DDD-8CD5-436A-BE7B-83838A315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751" y="1156943"/>
            <a:ext cx="1002922" cy="100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# | Викии Вики | Fandom">
            <a:extLst>
              <a:ext uri="{FF2B5EF4-FFF2-40B4-BE49-F238E27FC236}">
                <a16:creationId xmlns:a16="http://schemas.microsoft.com/office/drawing/2014/main" id="{20A87A03-6563-44BC-982D-F617983B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751" y="2306924"/>
            <a:ext cx="1002922" cy="100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ormation WPF .NET : XAML sous Windows – Ambient IT">
            <a:extLst>
              <a:ext uri="{FF2B5EF4-FFF2-40B4-BE49-F238E27FC236}">
                <a16:creationId xmlns:a16="http://schemas.microsoft.com/office/drawing/2014/main" id="{7F8B4830-68B2-4AD3-B090-1064F145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112" y="3456905"/>
            <a:ext cx="1146198" cy="10029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52A5A0-4379-4FE2-B1F3-A794B6A48C2F}"/>
              </a:ext>
            </a:extLst>
          </p:cNvPr>
          <p:cNvSpPr/>
          <p:nvPr/>
        </p:nvSpPr>
        <p:spPr>
          <a:xfrm>
            <a:off x="213553" y="1385225"/>
            <a:ext cx="6452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Выбор необходимой операции (зашифрование и расшифрование);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Ввод сообщения с клавиатуры через интерфейс пользователя;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Ввод сообщения из текстового файла;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Выбор контейнера для осаждения сообщения;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Выбор аудиофайла с осажденным сообщением;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Выбор вывода сообщения на экран в программном средстве;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Выбор для сохранения извлеченного сообщения в текстовый файл;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Алгоритм для зашифрования сообщения в контейнере;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Алгоритм для расшифрования сообщения из контейнера.</a:t>
            </a:r>
          </a:p>
        </p:txBody>
      </p:sp>
    </p:spTree>
    <p:extLst>
      <p:ext uri="{BB962C8B-B14F-4D97-AF65-F5344CB8AC3E}">
        <p14:creationId xmlns:p14="http://schemas.microsoft.com/office/powerpoint/2010/main" val="348969825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программного средства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401F-2D43-495E-A3A0-033045B49744}"/>
              </a:ext>
            </a:extLst>
          </p:cNvPr>
          <p:cNvSpPr txBox="1"/>
          <p:nvPr/>
        </p:nvSpPr>
        <p:spPr>
          <a:xfrm>
            <a:off x="8567226" y="45245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378B4E-35DF-4504-A5A9-E114058FB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4710" y="1141730"/>
            <a:ext cx="2400300" cy="2860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BA50FB-724A-434B-8E45-A4360D8EDF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50150" y="779583"/>
            <a:ext cx="1952625" cy="3408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5F96BFA-2532-487E-95FF-CC39BA08EDF0}"/>
              </a:ext>
            </a:extLst>
          </p:cNvPr>
          <p:cNvSpPr/>
          <p:nvPr/>
        </p:nvSpPr>
        <p:spPr>
          <a:xfrm>
            <a:off x="4854557" y="4272872"/>
            <a:ext cx="3143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страниц навигации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52A5A0-4379-4FE2-B1F3-A794B6A48C2F}"/>
              </a:ext>
            </a:extLst>
          </p:cNvPr>
          <p:cNvSpPr/>
          <p:nvPr/>
        </p:nvSpPr>
        <p:spPr>
          <a:xfrm>
            <a:off x="1655867" y="4276858"/>
            <a:ext cx="2037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80123771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программного средства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401F-2D43-495E-A3A0-033045B49744}"/>
              </a:ext>
            </a:extLst>
          </p:cNvPr>
          <p:cNvSpPr txBox="1"/>
          <p:nvPr/>
        </p:nvSpPr>
        <p:spPr>
          <a:xfrm>
            <a:off x="8567226" y="45245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52A5A0-4379-4FE2-B1F3-A794B6A48C2F}"/>
              </a:ext>
            </a:extLst>
          </p:cNvPr>
          <p:cNvSpPr/>
          <p:nvPr/>
        </p:nvSpPr>
        <p:spPr>
          <a:xfrm>
            <a:off x="1795766" y="4590340"/>
            <a:ext cx="5552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разработанного программного средства</a:t>
            </a:r>
          </a:p>
        </p:txBody>
      </p:sp>
      <p:pic>
        <p:nvPicPr>
          <p:cNvPr id="5" name="Демонстрация курсовой работы">
            <a:hlinkClick r:id="" action="ppaction://media"/>
            <a:extLst>
              <a:ext uri="{FF2B5EF4-FFF2-40B4-BE49-F238E27FC236}">
                <a16:creationId xmlns:a16="http://schemas.microsoft.com/office/drawing/2014/main" id="{09138691-1C6D-4C26-AEC4-B158DAC5E0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2618"/>
          <a:stretch/>
        </p:blipFill>
        <p:spPr>
          <a:xfrm>
            <a:off x="1914361" y="859897"/>
            <a:ext cx="5315275" cy="373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996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B62304F-C2D4-4A3D-A5DE-64FEED2B577A}"/>
              </a:ext>
            </a:extLst>
          </p:cNvPr>
          <p:cNvPicPr/>
          <p:nvPr/>
        </p:nvPicPr>
        <p:blipFill rotWithShape="1">
          <a:blip r:embed="rId2"/>
          <a:srcRect l="1527" t="1782" r="1527" b="2521"/>
          <a:stretch/>
        </p:blipFill>
        <p:spPr>
          <a:xfrm>
            <a:off x="1835148" y="852992"/>
            <a:ext cx="5473701" cy="379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F45BAD-F409-497A-BEBE-F91FD4F6343E}"/>
              </a:ext>
            </a:extLst>
          </p:cNvPr>
          <p:cNvPicPr/>
          <p:nvPr/>
        </p:nvPicPr>
        <p:blipFill rotWithShape="1">
          <a:blip r:embed="rId3"/>
          <a:srcRect l="2095" t="1289" r="1580" b="2509"/>
          <a:stretch/>
        </p:blipFill>
        <p:spPr>
          <a:xfrm>
            <a:off x="1835149" y="852992"/>
            <a:ext cx="5473700" cy="3792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Предотвращение возможных ошибок пользователя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401F-2D43-495E-A3A0-033045B49744}"/>
              </a:ext>
            </a:extLst>
          </p:cNvPr>
          <p:cNvSpPr txBox="1"/>
          <p:nvPr/>
        </p:nvSpPr>
        <p:spPr>
          <a:xfrm>
            <a:off x="8567226" y="45245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52A5A0-4379-4FE2-B1F3-A794B6A48C2F}"/>
              </a:ext>
            </a:extLst>
          </p:cNvPr>
          <p:cNvSpPr/>
          <p:nvPr/>
        </p:nvSpPr>
        <p:spPr>
          <a:xfrm>
            <a:off x="151198" y="6396492"/>
            <a:ext cx="83348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</a:t>
            </a:r>
            <a:r>
              <a:rPr lang="ru-RU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Foundation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(WPF) могут быть запущены из исполняемых файлов (.</a:t>
            </a:r>
            <a:r>
              <a:rPr lang="ru-RU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или библиотек (.</a:t>
            </a:r>
            <a:r>
              <a:rPr lang="ru-RU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dll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.NET </a:t>
            </a:r>
            <a:r>
              <a:rPr lang="ru-RU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или любом устройстве с операционной системой </a:t>
            </a:r>
            <a:r>
              <a:rPr lang="ru-RU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Все возможные некорректные вводы предотвращены, весь процесс описывается постепенно вместе с выполнением как зашифрования, так и расшифрования.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48ADD1B-CFC1-435C-B126-4CEDB4053514}"/>
              </a:ext>
            </a:extLst>
          </p:cNvPr>
          <p:cNvSpPr/>
          <p:nvPr/>
        </p:nvSpPr>
        <p:spPr>
          <a:xfrm>
            <a:off x="151198" y="5857939"/>
            <a:ext cx="8992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 пользователя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9454DDC-7AA0-4F80-97A5-E532224C9AA0}"/>
              </a:ext>
            </a:extLst>
          </p:cNvPr>
          <p:cNvPicPr/>
          <p:nvPr/>
        </p:nvPicPr>
        <p:blipFill rotWithShape="1">
          <a:blip r:embed="rId4"/>
          <a:srcRect l="1625" t="2078" r="1625" b="3252"/>
          <a:stretch/>
        </p:blipFill>
        <p:spPr>
          <a:xfrm>
            <a:off x="1844939" y="860704"/>
            <a:ext cx="5454118" cy="379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E5AD56-C38E-439D-A0BA-9FD20004B27F}"/>
              </a:ext>
            </a:extLst>
          </p:cNvPr>
          <p:cNvPicPr/>
          <p:nvPr/>
        </p:nvPicPr>
        <p:blipFill rotWithShape="1">
          <a:blip r:embed="rId5"/>
          <a:srcRect l="2254" t="1497" r="1513" b="2148"/>
          <a:stretch/>
        </p:blipFill>
        <p:spPr>
          <a:xfrm>
            <a:off x="1825356" y="863683"/>
            <a:ext cx="5473701" cy="379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2741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46914E-7 L -0.37587 -0.532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-2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6914E-6 L 0.35503 -0.535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43" y="-26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2743 -0.5342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72" y="-26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.11667 -0.5342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26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81481E-6 L 2.77778E-7 -0.7203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1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2.22222E-6 -0.6598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401F-2D43-495E-A3A0-033045B49744}"/>
              </a:ext>
            </a:extLst>
          </p:cNvPr>
          <p:cNvSpPr txBox="1"/>
          <p:nvPr/>
        </p:nvSpPr>
        <p:spPr>
          <a:xfrm>
            <a:off x="8567226" y="45245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52A5A0-4379-4FE2-B1F3-A794B6A48C2F}"/>
              </a:ext>
            </a:extLst>
          </p:cNvPr>
          <p:cNvSpPr/>
          <p:nvPr/>
        </p:nvSpPr>
        <p:spPr>
          <a:xfrm>
            <a:off x="151198" y="774700"/>
            <a:ext cx="851528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курсовой работы было разработать и исследовать новый стеганографический метод для аудио контейнеров.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курсовой работы были закреплены знания по стеганографическим методам, их видам и алгоритмам.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частности, подробнее был изучен метод наименее значащего бита.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было подробно изучено строение аудиофайлов формата WAV, а именно из каких частей они состоят и в какие из них можно осадить данные.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Были изучены возможности языка программирования C# и технологии WPF для решения поставленной задачи.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поставленных задач позволило разработать новый стеганографический метод для аудио контейнеров и создать программное средство для его реализации.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6CF209-DA71-4810-806B-2642A744542D}"/>
              </a:ext>
            </a:extLst>
          </p:cNvPr>
          <p:cNvSpPr/>
          <p:nvPr/>
        </p:nvSpPr>
        <p:spPr>
          <a:xfrm>
            <a:off x="151198" y="4468019"/>
            <a:ext cx="8515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335370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9B0FA0-FF59-42C1-88AC-17F692B86B14}"/>
              </a:ext>
            </a:extLst>
          </p:cNvPr>
          <p:cNvSpPr txBox="1">
            <a:spLocks/>
          </p:cNvSpPr>
          <p:nvPr/>
        </p:nvSpPr>
        <p:spPr>
          <a:xfrm>
            <a:off x="209548" y="1107148"/>
            <a:ext cx="8680451" cy="702863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разработка и исследование нового стеганографического метода для аудио контейнеров.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3DB4C44-F793-4F1D-88C1-338A40B45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99" y="274352"/>
            <a:ext cx="6858000" cy="489279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основные задачи</a:t>
            </a: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209547" y="2153528"/>
            <a:ext cx="6858000" cy="4182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F2C61F4-E0E4-4B63-B3E8-9E81E954546B}"/>
              </a:ext>
            </a:extLst>
          </p:cNvPr>
          <p:cNvSpPr txBox="1">
            <a:spLocks/>
          </p:cNvSpPr>
          <p:nvPr/>
        </p:nvSpPr>
        <p:spPr>
          <a:xfrm>
            <a:off x="209549" y="2586135"/>
            <a:ext cx="8680450" cy="185000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Разработать и реализовать алгоритм для зашифрования/расшифрования текстовой информации в аудиофайлы и ее извлечения;</a:t>
            </a:r>
          </a:p>
          <a:p>
            <a:pPr algn="l"/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Реализовать интерфейс, который будет интуитивно понятен пользователю для работы с программным средством;</a:t>
            </a:r>
          </a:p>
          <a:p>
            <a:pPr algn="l"/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Разработать программное средство;</a:t>
            </a:r>
          </a:p>
          <a:p>
            <a:pPr algn="l"/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Произвести тестирование программного средства;</a:t>
            </a:r>
          </a:p>
          <a:p>
            <a:pPr algn="l"/>
            <a:r>
              <a:rPr lang="ru-RU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Исследовать разработанный метод.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64A30-3103-4B3B-8466-51F05B11376A}"/>
              </a:ext>
            </a:extLst>
          </p:cNvPr>
          <p:cNvSpPr txBox="1"/>
          <p:nvPr/>
        </p:nvSpPr>
        <p:spPr>
          <a:xfrm>
            <a:off x="8707898" y="45313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152023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3DB4C44-F793-4F1D-88C1-338A40B45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527" y="88920"/>
            <a:ext cx="8392937" cy="1190351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Стеганография</a:t>
            </a:r>
            <a:b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наука о скрытой передаче информации путём сохранения в тайне самого факта передачи.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64A30-3103-4B3B-8466-51F05B11376A}"/>
              </a:ext>
            </a:extLst>
          </p:cNvPr>
          <p:cNvSpPr txBox="1"/>
          <p:nvPr/>
        </p:nvSpPr>
        <p:spPr>
          <a:xfrm>
            <a:off x="8707898" y="45313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78AD40D-E06A-4570-ADD9-56021F166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718" y="1404942"/>
            <a:ext cx="6364553" cy="3388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Заголовок 3">
            <a:extLst>
              <a:ext uri="{FF2B5EF4-FFF2-40B4-BE49-F238E27FC236}">
                <a16:creationId xmlns:a16="http://schemas.microsoft.com/office/drawing/2014/main" id="{522AFB91-EA5B-4641-96BA-5D02C9CD6C48}"/>
              </a:ext>
            </a:extLst>
          </p:cNvPr>
          <p:cNvSpPr txBox="1">
            <a:spLocks/>
          </p:cNvSpPr>
          <p:nvPr/>
        </p:nvSpPr>
        <p:spPr>
          <a:xfrm>
            <a:off x="375527" y="5343271"/>
            <a:ext cx="8392937" cy="523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Контейнеры, используемые стеганографией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2740A65-6FCD-49E4-82C6-D4F69800E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12" y="5975146"/>
            <a:ext cx="2541980" cy="1429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4" descr="Музыка – это праздник чувств и эмоций: Размышления после концерта  симфонического оркестра">
            <a:extLst>
              <a:ext uri="{FF2B5EF4-FFF2-40B4-BE49-F238E27FC236}">
                <a16:creationId xmlns:a16="http://schemas.microsoft.com/office/drawing/2014/main" id="{94BC4EE8-67E9-4502-9975-E0FCFA206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475" y="5975146"/>
            <a:ext cx="2541982" cy="1429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6" descr="Чем текстовый файл отличается от бинарного | Белые окошки">
            <a:extLst>
              <a:ext uri="{FF2B5EF4-FFF2-40B4-BE49-F238E27FC236}">
                <a16:creationId xmlns:a16="http://schemas.microsoft.com/office/drawing/2014/main" id="{D8B0C46C-9B08-44AE-916E-36B37D916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5" y="7504556"/>
            <a:ext cx="2558737" cy="1429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648D1A5-5EFA-4665-B75F-C2B7D0B0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769" y="7504557"/>
            <a:ext cx="2558738" cy="1429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08170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82716E-6 L 0.00191 -0.781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390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2.77778E-6 -0.773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6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93827E-7 L 3.88889E-6 -0.77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93827E-7 L -3.33333E-6 -0.772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6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71605E-6 L -2.77778E-6 -0.773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6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Аналитический обзор литературы</a:t>
            </a:r>
          </a:p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Стеганографические методы для аудио контейнеров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9FDEAB7-773B-4902-9722-6D4CE1D1FA62}"/>
              </a:ext>
            </a:extLst>
          </p:cNvPr>
          <p:cNvSpPr/>
          <p:nvPr/>
        </p:nvSpPr>
        <p:spPr>
          <a:xfrm>
            <a:off x="151198" y="1145818"/>
            <a:ext cx="899280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 Significant Bit;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Coding;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 Hiding;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Spread Spectrum.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Форматы аудио контейнеров</a:t>
            </a:r>
          </a:p>
          <a:p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MP3;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WAV;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AAC;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OGG;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WMA.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2D59B1-0BA8-46CE-9FB4-53E2ECF39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92019" y="3005264"/>
            <a:ext cx="2794779" cy="152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F401F-2D43-495E-A3A0-033045B49744}"/>
              </a:ext>
            </a:extLst>
          </p:cNvPr>
          <p:cNvSpPr txBox="1"/>
          <p:nvPr/>
        </p:nvSpPr>
        <p:spPr>
          <a:xfrm>
            <a:off x="8707898" y="45313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76E53AB-BEF0-4D0C-A563-1C0FFFEBB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597" y="1252456"/>
            <a:ext cx="2794779" cy="152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193107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описание метода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9FDEAB7-773B-4902-9722-6D4CE1D1FA62}"/>
              </a:ext>
            </a:extLst>
          </p:cNvPr>
          <p:cNvSpPr/>
          <p:nvPr/>
        </p:nvSpPr>
        <p:spPr>
          <a:xfrm>
            <a:off x="2874644" y="2476134"/>
            <a:ext cx="34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байты из аудиофайла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401F-2D43-495E-A3A0-033045B49744}"/>
              </a:ext>
            </a:extLst>
          </p:cNvPr>
          <p:cNvSpPr txBox="1"/>
          <p:nvPr/>
        </p:nvSpPr>
        <p:spPr>
          <a:xfrm>
            <a:off x="8707898" y="45313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444477-44DC-4A5B-9252-CD71A5777E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4501" y="3327946"/>
            <a:ext cx="5674995" cy="84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BD7FA7B-4009-415D-A50B-07A155DA6C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67108" y="989500"/>
            <a:ext cx="2009775" cy="1343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B1A465F-6E8E-4165-9B71-7FC7CB2F648B}"/>
              </a:ext>
            </a:extLst>
          </p:cNvPr>
          <p:cNvSpPr/>
          <p:nvPr/>
        </p:nvSpPr>
        <p:spPr>
          <a:xfrm>
            <a:off x="2874644" y="4392860"/>
            <a:ext cx="3545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Преобразование слова в байты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6550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описание метода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401F-2D43-495E-A3A0-033045B49744}"/>
              </a:ext>
            </a:extLst>
          </p:cNvPr>
          <p:cNvSpPr txBox="1"/>
          <p:nvPr/>
        </p:nvSpPr>
        <p:spPr>
          <a:xfrm>
            <a:off x="8707898" y="45313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231AAB6-F968-49E8-99DF-2B9B00A38B02}"/>
              </a:ext>
            </a:extLst>
          </p:cNvPr>
          <p:cNvSpPr/>
          <p:nvPr/>
        </p:nvSpPr>
        <p:spPr>
          <a:xfrm>
            <a:off x="259080" y="784860"/>
            <a:ext cx="8347710" cy="4091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EE747B-AF67-40A3-BE32-CB53E7F3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94" y="1334701"/>
            <a:ext cx="3441027" cy="1005561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571B73-D309-4986-B8C1-6C9601BB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35" y="1334701"/>
            <a:ext cx="3057168" cy="102136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FFDD02-BB5D-4A59-BEB6-41BD58BE4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886406"/>
            <a:ext cx="8707899" cy="255107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EBE607E-4BAD-43CA-B757-CD2CEA7DC100}"/>
              </a:ext>
            </a:extLst>
          </p:cNvPr>
          <p:cNvSpPr/>
          <p:nvPr/>
        </p:nvSpPr>
        <p:spPr>
          <a:xfrm>
            <a:off x="259080" y="775254"/>
            <a:ext cx="834771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3F02331-2D59-45ED-94DF-C7B0C4DFAD1C}"/>
              </a:ext>
            </a:extLst>
          </p:cNvPr>
          <p:cNvSpPr/>
          <p:nvPr/>
        </p:nvSpPr>
        <p:spPr>
          <a:xfrm>
            <a:off x="213360" y="765648"/>
            <a:ext cx="4229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rgbClr val="4505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алгоритма зашифрования разработанного метода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1B3B192-FCA2-4807-B25D-843439EC2A90}"/>
              </a:ext>
            </a:extLst>
          </p:cNvPr>
          <p:cNvSpPr/>
          <p:nvPr/>
        </p:nvSpPr>
        <p:spPr>
          <a:xfrm>
            <a:off x="4381500" y="765648"/>
            <a:ext cx="4280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rgbClr val="4505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алгоритма расшифрования разработанного метода</a:t>
            </a:r>
            <a:endParaRPr lang="en-US" sz="1400" dirty="0">
              <a:solidFill>
                <a:srgbClr val="45057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071655-D03D-44FB-B3EC-C6B3164F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0"/>
            <a:ext cx="9144000" cy="7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17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00034 -1.27562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6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8.64198E-7 L 0.00104 -1.30432 " pathEditMode="relative" rAng="0" ptsTypes="AA">
                                      <p:cBhvr>
                                        <p:cTn id="1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5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метода</a:t>
            </a:r>
          </a:p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Время зашифрования и расшифрования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401F-2D43-495E-A3A0-033045B49744}"/>
              </a:ext>
            </a:extLst>
          </p:cNvPr>
          <p:cNvSpPr txBox="1"/>
          <p:nvPr/>
        </p:nvSpPr>
        <p:spPr>
          <a:xfrm>
            <a:off x="8707898" y="45313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63130E1-E7DB-4B9A-BCA9-D33E012E29E0}"/>
              </a:ext>
            </a:extLst>
          </p:cNvPr>
          <p:cNvPicPr/>
          <p:nvPr/>
        </p:nvPicPr>
        <p:blipFill rotWithShape="1">
          <a:blip r:embed="rId2"/>
          <a:srcRect l="1507" t="1565" r="1417" b="2410"/>
          <a:stretch/>
        </p:blipFill>
        <p:spPr>
          <a:xfrm>
            <a:off x="291766" y="1880501"/>
            <a:ext cx="2604867" cy="2037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69EB1A-C4D4-4B2C-B90B-49787E6E36D4}"/>
              </a:ext>
            </a:extLst>
          </p:cNvPr>
          <p:cNvPicPr/>
          <p:nvPr/>
        </p:nvPicPr>
        <p:blipFill rotWithShape="1">
          <a:blip r:embed="rId3"/>
          <a:srcRect l="1529" t="2435" r="1389" b="1950"/>
          <a:stretch/>
        </p:blipFill>
        <p:spPr>
          <a:xfrm>
            <a:off x="6198469" y="1894812"/>
            <a:ext cx="2568141" cy="2009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6DA58C2-A0D2-4F67-AF7D-5B0B0BF5F220}"/>
              </a:ext>
            </a:extLst>
          </p:cNvPr>
          <p:cNvSpPr/>
          <p:nvPr/>
        </p:nvSpPr>
        <p:spPr>
          <a:xfrm>
            <a:off x="-691801" y="391834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Зашифрование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A2EBB04-CF18-4739-8507-FF278A8C4857}"/>
              </a:ext>
            </a:extLst>
          </p:cNvPr>
          <p:cNvSpPr/>
          <p:nvPr/>
        </p:nvSpPr>
        <p:spPr>
          <a:xfrm>
            <a:off x="5196539" y="390400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Расшифрование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28D358-25A7-4328-870D-C4490E1A8D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4" t="1332" r="1315" b="1729"/>
          <a:stretch/>
        </p:blipFill>
        <p:spPr>
          <a:xfrm>
            <a:off x="3139847" y="1450882"/>
            <a:ext cx="2797045" cy="2807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7EC074A-1B93-4A7F-9C28-7AB85E6F5865}"/>
              </a:ext>
            </a:extLst>
          </p:cNvPr>
          <p:cNvSpPr/>
          <p:nvPr/>
        </p:nvSpPr>
        <p:spPr>
          <a:xfrm>
            <a:off x="2248359" y="425791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Общая диаграмма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39068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аудиофайла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401F-2D43-495E-A3A0-033045B49744}"/>
              </a:ext>
            </a:extLst>
          </p:cNvPr>
          <p:cNvSpPr txBox="1"/>
          <p:nvPr/>
        </p:nvSpPr>
        <p:spPr>
          <a:xfrm>
            <a:off x="8707898" y="45313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BD2868-441F-4F3B-8156-1C78CD529E22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4611" y="903086"/>
            <a:ext cx="4945973" cy="3236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7EC074A-1B93-4A7F-9C28-7AB85E6F5865}"/>
              </a:ext>
            </a:extLst>
          </p:cNvPr>
          <p:cNvSpPr/>
          <p:nvPr/>
        </p:nvSpPr>
        <p:spPr>
          <a:xfrm>
            <a:off x="2361598" y="419016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Незначительное уменьшение аудиофайла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5324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0556"/>
            </a:gs>
            <a:gs pos="100000">
              <a:srgbClr val="8002C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3DE660-8AC0-42E3-BB07-A2A2586FCD8F}"/>
              </a:ext>
            </a:extLst>
          </p:cNvPr>
          <p:cNvSpPr txBox="1">
            <a:spLocks/>
          </p:cNvSpPr>
          <p:nvPr/>
        </p:nvSpPr>
        <p:spPr>
          <a:xfrm>
            <a:off x="1835149" y="2068425"/>
            <a:ext cx="5473700" cy="83099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05C6D0-DC42-4FB7-B5D2-5E6E3870D80A}"/>
              </a:ext>
            </a:extLst>
          </p:cNvPr>
          <p:cNvSpPr/>
          <p:nvPr/>
        </p:nvSpPr>
        <p:spPr>
          <a:xfrm>
            <a:off x="151198" y="150429"/>
            <a:ext cx="8992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Сжатие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7EC074A-1B93-4A7F-9C28-7AB85E6F5865}"/>
              </a:ext>
            </a:extLst>
          </p:cNvPr>
          <p:cNvSpPr/>
          <p:nvPr/>
        </p:nvSpPr>
        <p:spPr>
          <a:xfrm>
            <a:off x="2173638" y="457712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Эффективность сжатия</a:t>
            </a:r>
            <a:endParaRPr 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B22DBD-4316-415D-AFC2-623BC32B57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6934" y="772835"/>
            <a:ext cx="3300095" cy="1990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D19746-F441-401F-8382-13E1A8B3399F}"/>
              </a:ext>
            </a:extLst>
          </p:cNvPr>
          <p:cNvPicPr/>
          <p:nvPr/>
        </p:nvPicPr>
        <p:blipFill rotWithShape="1">
          <a:blip r:embed="rId3"/>
          <a:srcRect t="26805" r="50042"/>
          <a:stretch/>
        </p:blipFill>
        <p:spPr bwMode="auto">
          <a:xfrm>
            <a:off x="5509294" y="772834"/>
            <a:ext cx="2698614" cy="1990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9446EF-AAD0-4C1A-8B52-DB0650A25A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532" y="3666203"/>
            <a:ext cx="4196081" cy="880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195A13E-9812-4DFD-BBC0-B606538F939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72000" y="3666203"/>
            <a:ext cx="4196081" cy="880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F5A6FFA-C062-466A-AD82-6F9805FB8C75}"/>
              </a:ext>
            </a:extLst>
          </p:cNvPr>
          <p:cNvSpPr/>
          <p:nvPr/>
        </p:nvSpPr>
        <p:spPr>
          <a:xfrm>
            <a:off x="151198" y="28358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Измененный код программы, сжимающей аудиофайл методом Шеннона – </a:t>
            </a:r>
            <a:r>
              <a:rPr lang="ru-RU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Фано</a:t>
            </a:r>
            <a:endParaRPr 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5E3C05-9F9A-4E69-912C-2F66C27E2CFE}"/>
              </a:ext>
            </a:extLst>
          </p:cNvPr>
          <p:cNvSpPr/>
          <p:nvPr/>
        </p:nvSpPr>
        <p:spPr>
          <a:xfrm>
            <a:off x="4411766" y="283517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Сортировка символов в порядке убывания вероятности</a:t>
            </a:r>
            <a:endParaRPr 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78C105-E968-4569-AA2E-72BA1F0CB560}"/>
              </a:ext>
            </a:extLst>
          </p:cNvPr>
          <p:cNvSpPr txBox="1"/>
          <p:nvPr/>
        </p:nvSpPr>
        <p:spPr>
          <a:xfrm>
            <a:off x="8707898" y="45313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132152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</TotalTime>
  <Words>494</Words>
  <Application>Microsoft Office PowerPoint</Application>
  <PresentationFormat>Экран (16:9)</PresentationFormat>
  <Paragraphs>100</Paragraphs>
  <Slides>15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Тема Office</vt:lpstr>
      <vt:lpstr>Документ Microsoft Visio</vt:lpstr>
      <vt:lpstr>Тема курсовой работы: «Разработка и исследование стеганографического метода для аудио контейнеров» </vt:lpstr>
      <vt:lpstr>Цель и основные задачи</vt:lpstr>
      <vt:lpstr>Стеганография — наука о скрытой передаче информации путём сохранения в тайне самого факта передачи.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«Разработка и исследование стеганографического метода для аудио-контейнеров» </dc:title>
  <dc:creator>Vasilisa</dc:creator>
  <cp:lastModifiedBy>Vasilisa</cp:lastModifiedBy>
  <cp:revision>80</cp:revision>
  <dcterms:created xsi:type="dcterms:W3CDTF">2023-04-18T21:15:33Z</dcterms:created>
  <dcterms:modified xsi:type="dcterms:W3CDTF">2023-05-04T22:19:35Z</dcterms:modified>
</cp:coreProperties>
</file>